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  <p:embeddedFont>
      <p:font typeface="Arial Narrow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41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8" roundtripDataSignature="AMtx7mgJU/w4RVX4NxCsNLVbNajXA5Ym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DF8FB0-8CE9-4B54-B1EB-4DCF1DA0C981}">
  <a:tblStyle styleId="{99DF8FB0-8CE9-4B54-B1EB-4DCF1DA0C9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41" orient="horz"/>
        <p:guide pos="39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22" Type="http://schemas.openxmlformats.org/officeDocument/2006/relationships/slide" Target="slides/slide16.xml"/><Relationship Id="rId44" Type="http://schemas.openxmlformats.org/officeDocument/2006/relationships/font" Target="fonts/ArialNarrow-regular.fntdata"/><Relationship Id="rId21" Type="http://schemas.openxmlformats.org/officeDocument/2006/relationships/slide" Target="slides/slide15.xml"/><Relationship Id="rId43" Type="http://schemas.openxmlformats.org/officeDocument/2006/relationships/font" Target="fonts/RobotoMedium-boldItalic.fntdata"/><Relationship Id="rId24" Type="http://schemas.openxmlformats.org/officeDocument/2006/relationships/slide" Target="slides/slide18.xml"/><Relationship Id="rId46" Type="http://schemas.openxmlformats.org/officeDocument/2006/relationships/font" Target="fonts/ArialNarrow-italic.fntdata"/><Relationship Id="rId23" Type="http://schemas.openxmlformats.org/officeDocument/2006/relationships/slide" Target="slides/slide17.xml"/><Relationship Id="rId45" Type="http://schemas.openxmlformats.org/officeDocument/2006/relationships/font" Target="fonts/Arial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ArialNarrow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Thin-bold.fntdata"/><Relationship Id="rId10" Type="http://schemas.openxmlformats.org/officeDocument/2006/relationships/slide" Target="slides/slide4.xml"/><Relationship Id="rId32" Type="http://schemas.openxmlformats.org/officeDocument/2006/relationships/font" Target="fonts/RobotoThin-regular.fntdata"/><Relationship Id="rId13" Type="http://schemas.openxmlformats.org/officeDocument/2006/relationships/slide" Target="slides/slide7.xml"/><Relationship Id="rId35" Type="http://schemas.openxmlformats.org/officeDocument/2006/relationships/font" Target="fonts/RobotoThin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Thin-italic.fntdata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55f9febbb_0_26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55f9febbb_0_2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055f9febbb_0_26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55f9febbb_0_2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55f9febbb_0_2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055f9febbb_0_24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7927954b_0_1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57927954b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057927954b_0_1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69f7fe687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69f7fe68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Auto regression models like ARIMA and SARIMA need data to be stationary.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They dont handle seasonality well and are sensitive to outliers and missing data.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Hence we decided to go with prophet as our forecasting tool.</a:t>
            </a:r>
            <a:endParaRPr/>
          </a:p>
        </p:txBody>
      </p:sp>
      <p:sp>
        <p:nvSpPr>
          <p:cNvPr id="274" name="Google Shape;274;g1069f7fe687_0_1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55f9febbb_0_24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55f9febbb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93939"/>
                </a:solidFill>
                <a:highlight>
                  <a:srgbClr val="F9F9F9"/>
                </a:highlight>
              </a:rPr>
              <a:t>Prophet is based on an additive model where non-linear trends are fit with yearly, weekly, and daily seasonality, plus holiday effects. </a:t>
            </a:r>
            <a:endParaRPr sz="1350">
              <a:solidFill>
                <a:srgbClr val="393939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93939"/>
                </a:solidFill>
                <a:highlight>
                  <a:srgbClr val="F9F9F9"/>
                </a:highlight>
              </a:rPr>
              <a:t>It works best with time series that have strong seasonal effects and several seasons of historical data. </a:t>
            </a:r>
            <a:endParaRPr sz="1350">
              <a:solidFill>
                <a:srgbClr val="393939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93939"/>
                </a:solidFill>
                <a:highlight>
                  <a:srgbClr val="F9F9F9"/>
                </a:highlight>
              </a:rPr>
              <a:t>Prophet is robust to missing data and shifts in the trend, and typically handles outliers well.</a:t>
            </a:r>
            <a:endParaRPr sz="1350">
              <a:solidFill>
                <a:srgbClr val="393939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93939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93939"/>
                </a:solidFill>
                <a:highlight>
                  <a:srgbClr val="F9F9F9"/>
                </a:highlight>
              </a:rPr>
              <a:t>It can be observed that prophet learns to model the </a:t>
            </a:r>
            <a:r>
              <a:rPr lang="en-US" sz="1350">
                <a:solidFill>
                  <a:srgbClr val="393939"/>
                </a:solidFill>
                <a:highlight>
                  <a:srgbClr val="F9F9F9"/>
                </a:highlight>
              </a:rPr>
              <a:t>weekly</a:t>
            </a:r>
            <a:r>
              <a:rPr lang="en-US" sz="1350">
                <a:solidFill>
                  <a:srgbClr val="393939"/>
                </a:solidFill>
                <a:highlight>
                  <a:srgbClr val="F9F9F9"/>
                </a:highlight>
              </a:rPr>
              <a:t> </a:t>
            </a:r>
            <a:r>
              <a:rPr lang="en-US" sz="1350">
                <a:solidFill>
                  <a:srgbClr val="393939"/>
                </a:solidFill>
                <a:highlight>
                  <a:srgbClr val="F9F9F9"/>
                </a:highlight>
              </a:rPr>
              <a:t>seasonality really well.</a:t>
            </a:r>
            <a:endParaRPr sz="1350">
              <a:solidFill>
                <a:srgbClr val="393939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93939"/>
                </a:solidFill>
                <a:highlight>
                  <a:srgbClr val="F9F9F9"/>
                </a:highlight>
              </a:rPr>
              <a:t>Though the data is limited, it give a good approximation to yearly trend as well.</a:t>
            </a:r>
            <a:endParaRPr sz="1350">
              <a:solidFill>
                <a:srgbClr val="393939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93939"/>
                </a:solidFill>
                <a:highlight>
                  <a:srgbClr val="F9F9F9"/>
                </a:highlight>
              </a:rPr>
              <a:t> </a:t>
            </a:r>
            <a:endParaRPr sz="1350">
              <a:solidFill>
                <a:srgbClr val="393939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93939"/>
              </a:solidFill>
              <a:highlight>
                <a:srgbClr val="F9F9F9"/>
              </a:highlight>
            </a:endParaRPr>
          </a:p>
        </p:txBody>
      </p:sp>
      <p:sp>
        <p:nvSpPr>
          <p:cNvPr id="280" name="Google Shape;280;g1055f9febbb_0_24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57927954b_0_1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57927954b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93939"/>
              </a:solidFill>
              <a:highlight>
                <a:srgbClr val="F9F9F9"/>
              </a:highlight>
            </a:endParaRPr>
          </a:p>
        </p:txBody>
      </p:sp>
      <p:sp>
        <p:nvSpPr>
          <p:cNvPr id="288" name="Google Shape;288;g1057927954b_0_11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69f7fe687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69f7fe68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would like to mention that like traditional models it doesn’t take into account the correlation </a:t>
            </a:r>
            <a:r>
              <a:rPr lang="en-US"/>
              <a:t>between</a:t>
            </a:r>
            <a:r>
              <a:rPr lang="en-US"/>
              <a:t> past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</a:t>
            </a:r>
            <a:r>
              <a:rPr lang="en-US"/>
              <a:t>analogous</a:t>
            </a:r>
            <a:r>
              <a:rPr lang="en-US"/>
              <a:t> to </a:t>
            </a:r>
            <a:r>
              <a:rPr lang="en-US"/>
              <a:t>fourier</a:t>
            </a:r>
            <a:r>
              <a:rPr lang="en-US"/>
              <a:t> transforms - linear decomposition.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However it is super easy to </a:t>
            </a:r>
            <a:r>
              <a:rPr lang="en-US"/>
              <a:t>include recurring or one time outlier event to make the model more accurate.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: ad campaign explains the spike in user engagement and model can be tuned to learn the event for future instead of considering it as an outlier and smoothening it out,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our case it will be a game day or exams for undergraduate students,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this competition we are including external weather data and list of holidays in japan.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the additional regression curve with weather.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069f7fe687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57927954b_0_1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57927954b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057927954b_0_1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57927954b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5792795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057927954b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55f9febbb_0_24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55f9febbb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055f9febbb_0_24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57927954b_0_4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57927954b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057927954b_0_4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57927954b_0_1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57927954b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057927954b_0_1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57927954b_0_1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57927954b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057927954b_0_1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57927954b_0_1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57927954b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057927954b_0_11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57927954b_0_1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57927954b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057927954b_0_1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5f9febbb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55f9febb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multiple underlying issues here. Due to no proper tracking</a:t>
            </a:r>
            <a:endParaRPr/>
          </a:p>
        </p:txBody>
      </p:sp>
      <p:sp>
        <p:nvSpPr>
          <p:cNvPr id="83" name="Google Shape;83;g1055f9febbb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55f9febbb_0_17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55f9febbb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055f9febbb_0_17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5f9febbb_0_1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55f9febbb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Source of data: recruit restaurant </a:t>
            </a:r>
            <a:r>
              <a:rPr lang="en-US"/>
              <a:t>forecasting</a:t>
            </a:r>
            <a:r>
              <a:rPr lang="en-US"/>
              <a:t> kaggle comp.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data from jap restaurants.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source - kaggle comp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is at daily aggregate in this case.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source - pos transaction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have it for each meal of the day(Mcnutt)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-"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g1055f9febbb_0_11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5f9febbb_0_17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55f9febbb_0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055f9febbb_0_17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55f9febbb_0_26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55f9febbb_0_2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055f9febbb_0_26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5f9febbb_0_25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55f9febbb_0_2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055f9febbb_0_25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5f9febbb_0_25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5f9febbb_0_2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055f9febbb_0_25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">
  <p:cSld name="Title page">
    <p:bg>
      <p:bgPr>
        <a:solidFill>
          <a:srgbClr val="26262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13"/>
          <p:cNvGrpSpPr/>
          <p:nvPr/>
        </p:nvGrpSpPr>
        <p:grpSpPr>
          <a:xfrm>
            <a:off x="633304" y="-648376"/>
            <a:ext cx="733465" cy="2367520"/>
            <a:chOff x="685136" y="-246616"/>
            <a:chExt cx="733465" cy="2367520"/>
          </a:xfrm>
        </p:grpSpPr>
        <p:sp>
          <p:nvSpPr>
            <p:cNvPr id="14" name="Google Shape;14;p13"/>
            <p:cNvSpPr/>
            <p:nvPr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5" name="Google Shape;15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308" y="1380149"/>
              <a:ext cx="489120" cy="6208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13"/>
          <p:cNvSpPr txBox="1"/>
          <p:nvPr>
            <p:ph type="title"/>
          </p:nvPr>
        </p:nvSpPr>
        <p:spPr>
          <a:xfrm>
            <a:off x="502903" y="2766523"/>
            <a:ext cx="7734221" cy="1114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530694" y="2443859"/>
            <a:ext cx="773422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660B13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4"/>
          <p:cNvSpPr txBox="1"/>
          <p:nvPr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4"/>
          <p:cNvSpPr txBox="1"/>
          <p:nvPr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4"/>
          <p:cNvSpPr txBox="1"/>
          <p:nvPr>
            <p:ph type="title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526131" y="2028613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/>
          <p:nvPr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white">
  <p:cSld name="Content and photo: whit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525303" y="464386"/>
            <a:ext cx="4560579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/>
          <p:nvPr>
            <p:ph idx="2" type="pic"/>
          </p:nvPr>
        </p:nvSpPr>
        <p:spPr>
          <a:xfrm>
            <a:off x="5573058" y="0"/>
            <a:ext cx="3570941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15"/>
          <p:cNvSpPr/>
          <p:nvPr/>
        </p:nvSpPr>
        <p:spPr>
          <a:xfrm>
            <a:off x="0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p15"/>
          <p:cNvGrpSpPr/>
          <p:nvPr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31" name="Google Shape;31;p15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32" name="Google Shape;32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15"/>
          <p:cNvSpPr txBox="1"/>
          <p:nvPr/>
        </p:nvSpPr>
        <p:spPr>
          <a:xfrm>
            <a:off x="1030972" y="4692038"/>
            <a:ext cx="361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IU </a:t>
            </a:r>
            <a:r>
              <a:rPr b="1" lang="en-US">
                <a:latin typeface="Arial Narrow"/>
                <a:ea typeface="Arial Narrow"/>
                <a:cs typeface="Arial Narrow"/>
                <a:sym typeface="Arial Narrow"/>
              </a:rPr>
              <a:t>BLOOMINGTON</a:t>
            </a:r>
            <a:endParaRPr b="1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white">
  <p:cSld name="Content only: whit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ctrTitle"/>
          </p:nvPr>
        </p:nvSpPr>
        <p:spPr>
          <a:xfrm>
            <a:off x="637404" y="229424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 cap="non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626401" y="1099758"/>
            <a:ext cx="8015594" cy="2810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»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white">
  <p:cSld name="Blank with footer: whit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1984426" y="4687827"/>
            <a:ext cx="7159574" cy="455673"/>
          </a:xfrm>
          <a:prstGeom prst="rect">
            <a:avLst/>
          </a:prstGeom>
          <a:solidFill>
            <a:srgbClr val="69030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black">
  <p:cSld name="Content only: black">
    <p:bg>
      <p:bgPr>
        <a:solidFill>
          <a:srgbClr val="262626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ctrTitle"/>
          </p:nvPr>
        </p:nvSpPr>
        <p:spPr>
          <a:xfrm>
            <a:off x="523348" y="759070"/>
            <a:ext cx="8004409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subTitle"/>
          </p:nvPr>
        </p:nvSpPr>
        <p:spPr>
          <a:xfrm>
            <a:off x="523348" y="1630404"/>
            <a:ext cx="8011069" cy="281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/>
          <p:nvPr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18"/>
          <p:cNvGrpSpPr/>
          <p:nvPr/>
        </p:nvGrpSpPr>
        <p:grpSpPr>
          <a:xfrm>
            <a:off x="-30787" y="4661517"/>
            <a:ext cx="7445880" cy="528963"/>
            <a:chOff x="-30788" y="4661517"/>
            <a:chExt cx="9228667" cy="528963"/>
          </a:xfrm>
        </p:grpSpPr>
        <p:sp>
          <p:nvSpPr>
            <p:cNvPr id="46" name="Google Shape;46;p18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8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48" name="Google Shape;48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black">
  <p:cSld name="Content and photo: black">
    <p:bg>
      <p:bgPr>
        <a:solidFill>
          <a:srgbClr val="252626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530124" y="464386"/>
            <a:ext cx="4560579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" type="body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9"/>
          <p:cNvSpPr/>
          <p:nvPr>
            <p:ph idx="2" type="pic"/>
          </p:nvPr>
        </p:nvSpPr>
        <p:spPr>
          <a:xfrm>
            <a:off x="5564909" y="0"/>
            <a:ext cx="3570941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9"/>
          <p:cNvSpPr/>
          <p:nvPr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19"/>
          <p:cNvGrpSpPr/>
          <p:nvPr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55" name="Google Shape;55;p19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56" name="Google Shape;56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9"/>
          <p:cNvSpPr txBox="1"/>
          <p:nvPr/>
        </p:nvSpPr>
        <p:spPr>
          <a:xfrm>
            <a:off x="1030972" y="4708322"/>
            <a:ext cx="361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IU </a:t>
            </a:r>
            <a:r>
              <a:rPr b="1" lang="en-US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BLOOMINGTON</a:t>
            </a:r>
            <a:endParaRPr b="0" i="0" sz="9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black">
  <p:cSld name="Blank with footer: black">
    <p:bg>
      <p:bgPr>
        <a:solidFill>
          <a:srgbClr val="25262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95800"/>
            <a:ext cx="91440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IUPUI lockup">
  <p:cSld name="Closing slide with IUPUI lockup">
    <p:bg>
      <p:bgPr>
        <a:solidFill>
          <a:srgbClr val="69030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idx="1" type="body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1"/>
          <p:cNvSpPr/>
          <p:nvPr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heraldtimesonline.com/story/news/local/2021/09/29/iu-bloomingtons-dining-halls-struggle-supply-staff-shortages/8417866002/" TargetMode="External"/><Relationship Id="rId4" Type="http://schemas.openxmlformats.org/officeDocument/2006/relationships/hyperlink" Target="https://www.idsnews.com/article/2021/10/iu-dining-mismanagement-food-quality-issues-empty-promises" TargetMode="External"/><Relationship Id="rId9" Type="http://schemas.openxmlformats.org/officeDocument/2006/relationships/hyperlink" Target="https://www.kaggle.com/gvyshnya/gbm-cv-submission-lb-score-0-511" TargetMode="External"/><Relationship Id="rId5" Type="http://schemas.openxmlformats.org/officeDocument/2006/relationships/hyperlink" Target="https://www.idsnews.com/article/2021/09/students-experience-long-wait-times-and-food-shortages-with-iu-dining" TargetMode="External"/><Relationship Id="rId6" Type="http://schemas.openxmlformats.org/officeDocument/2006/relationships/hyperlink" Target="https://www.idsnews.com/article/2021/09/opinion-all-you-can-eat-dining-halls-hurt-students-more-than-they-help" TargetMode="External"/><Relationship Id="rId7" Type="http://schemas.openxmlformats.org/officeDocument/2006/relationships/hyperlink" Target="https://csanjay.medium.com/recruit-restaurant-visitor-forecasting-a704cd5432c8" TargetMode="External"/><Relationship Id="rId8" Type="http://schemas.openxmlformats.org/officeDocument/2006/relationships/hyperlink" Target="https://robjhyndman.com/files/cv4-1.p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title"/>
          </p:nvPr>
        </p:nvSpPr>
        <p:spPr>
          <a:xfrm>
            <a:off x="502903" y="2309323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/>
              <a:t>Restaurant Visitor Forecasting</a:t>
            </a:r>
            <a:endParaRPr/>
          </a:p>
        </p:txBody>
      </p:sp>
      <p:sp>
        <p:nvSpPr>
          <p:cNvPr id="68" name="Google Shape;68;p1"/>
          <p:cNvSpPr txBox="1"/>
          <p:nvPr>
            <p:ph idx="1" type="body"/>
          </p:nvPr>
        </p:nvSpPr>
        <p:spPr>
          <a:xfrm>
            <a:off x="530694" y="1986659"/>
            <a:ext cx="773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B565 - DATA MINING FALL’21 - PROFESSOR YUZHEN YE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5501100" y="3605025"/>
            <a:ext cx="298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SHRIYA MANDARAPU</a:t>
            </a:r>
            <a:endParaRPr b="1" sz="13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KARTHIK SHATHIRI</a:t>
            </a:r>
            <a:endParaRPr b="1" sz="13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55f9febbb_0_2677"/>
          <p:cNvSpPr txBox="1"/>
          <p:nvPr>
            <p:ph type="title"/>
          </p:nvPr>
        </p:nvSpPr>
        <p:spPr>
          <a:xfrm>
            <a:off x="177825" y="193978"/>
            <a:ext cx="4560600" cy="59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EDA -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Cuisine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055f9febbb_0_2677"/>
          <p:cNvSpPr/>
          <p:nvPr/>
        </p:nvSpPr>
        <p:spPr>
          <a:xfrm>
            <a:off x="4557475" y="3211125"/>
            <a:ext cx="3209700" cy="1686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restaurants in Japan is subdivided in 14 cuisines.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Izakaya</a:t>
            </a: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is the most popular cuisine  in Japan as almost </a:t>
            </a:r>
            <a:r>
              <a:rPr b="1"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23.8%</a:t>
            </a: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of restaurants are of </a:t>
            </a:r>
            <a:r>
              <a:rPr b="1"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Izakaya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biggest difference between weekend and weekdays exists for the “Karaoke” bars, weekends are high - Similar trend for International.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g1055f9febbb_0_2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750" y="613850"/>
            <a:ext cx="4444851" cy="24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055f9febbb_0_26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25" y="1054650"/>
            <a:ext cx="4215601" cy="28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55f9febbb_0_2472"/>
          <p:cNvSpPr txBox="1"/>
          <p:nvPr>
            <p:ph type="title"/>
          </p:nvPr>
        </p:nvSpPr>
        <p:spPr>
          <a:xfrm>
            <a:off x="456375" y="398831"/>
            <a:ext cx="4560600" cy="3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Holiday Effect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1055f9febbb_0_2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75" y="1106150"/>
            <a:ext cx="6857074" cy="33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055f9febbb_0_2472"/>
          <p:cNvSpPr/>
          <p:nvPr/>
        </p:nvSpPr>
        <p:spPr>
          <a:xfrm rot="10800000">
            <a:off x="7448075" y="398900"/>
            <a:ext cx="1220700" cy="1510200"/>
          </a:xfrm>
          <a:prstGeom prst="flowChartMagneticTap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055f9febbb_0_2472"/>
          <p:cNvSpPr txBox="1"/>
          <p:nvPr/>
        </p:nvSpPr>
        <p:spPr>
          <a:xfrm>
            <a:off x="7577525" y="791825"/>
            <a:ext cx="111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 and Post holiday are good markers for prediction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304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57927954b_0_1110"/>
          <p:cNvSpPr txBox="1"/>
          <p:nvPr/>
        </p:nvSpPr>
        <p:spPr>
          <a:xfrm>
            <a:off x="1859925" y="1958250"/>
            <a:ext cx="590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SERIES APPROACH</a:t>
            </a:r>
            <a:endParaRPr b="1"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1069f7fe687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4500"/>
            <a:ext cx="8839204" cy="240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55f9febbb_0_2490"/>
          <p:cNvSpPr txBox="1"/>
          <p:nvPr>
            <p:ph type="title"/>
          </p:nvPr>
        </p:nvSpPr>
        <p:spPr>
          <a:xfrm>
            <a:off x="448175" y="341475"/>
            <a:ext cx="5464500" cy="7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Prophet - Without Holidays and Weather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1055f9febbb_0_2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475" y="1511750"/>
            <a:ext cx="3299751" cy="31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055f9febbb_0_2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00" y="1511750"/>
            <a:ext cx="4265325" cy="25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57927954b_0_1181"/>
          <p:cNvSpPr txBox="1"/>
          <p:nvPr>
            <p:ph type="title"/>
          </p:nvPr>
        </p:nvSpPr>
        <p:spPr>
          <a:xfrm>
            <a:off x="448175" y="341475"/>
            <a:ext cx="5464500" cy="7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"/>
                <a:ea typeface="Roboto"/>
                <a:cs typeface="Roboto"/>
                <a:sym typeface="Roboto"/>
              </a:rPr>
              <a:t>Merging external weather data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g1057927954b_0_1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572712"/>
            <a:ext cx="5940550" cy="29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057927954b_0_1181"/>
          <p:cNvSpPr txBox="1"/>
          <p:nvPr/>
        </p:nvSpPr>
        <p:spPr>
          <a:xfrm>
            <a:off x="530450" y="1098800"/>
            <a:ext cx="398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Filled missing values using global average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9f7fe687_0_23"/>
          <p:cNvSpPr txBox="1"/>
          <p:nvPr>
            <p:ph type="title"/>
          </p:nvPr>
        </p:nvSpPr>
        <p:spPr>
          <a:xfrm>
            <a:off x="301525" y="311975"/>
            <a:ext cx="7068000" cy="77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Prophet - With Holidays and Weather Regressors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069f7fe687_0_23"/>
          <p:cNvSpPr txBox="1"/>
          <p:nvPr>
            <p:ph idx="1" type="body"/>
          </p:nvPr>
        </p:nvSpPr>
        <p:spPr>
          <a:xfrm>
            <a:off x="530124" y="1248404"/>
            <a:ext cx="4560600" cy="280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g1069f7fe687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25" y="862775"/>
            <a:ext cx="3163625" cy="186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069f7fe687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25" y="2824150"/>
            <a:ext cx="3905926" cy="17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069f7fe687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575" y="862775"/>
            <a:ext cx="5297400" cy="18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069f7fe687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2375" y="2824150"/>
            <a:ext cx="4560600" cy="17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304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57927954b_0_1119"/>
          <p:cNvSpPr txBox="1"/>
          <p:nvPr/>
        </p:nvSpPr>
        <p:spPr>
          <a:xfrm>
            <a:off x="1420850" y="1958250"/>
            <a:ext cx="6346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APPROACH</a:t>
            </a:r>
            <a:endParaRPr b="1"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57927954b_0_7"/>
          <p:cNvSpPr txBox="1"/>
          <p:nvPr>
            <p:ph type="title"/>
          </p:nvPr>
        </p:nvSpPr>
        <p:spPr>
          <a:xfrm>
            <a:off x="177825" y="193978"/>
            <a:ext cx="4560600" cy="59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g1057927954b_0_7"/>
          <p:cNvGrpSpPr/>
          <p:nvPr/>
        </p:nvGrpSpPr>
        <p:grpSpPr>
          <a:xfrm>
            <a:off x="5681617" y="2542488"/>
            <a:ext cx="1703084" cy="1446862"/>
            <a:chOff x="6077707" y="1644751"/>
            <a:chExt cx="1854000" cy="1854000"/>
          </a:xfrm>
        </p:grpSpPr>
        <p:sp>
          <p:nvSpPr>
            <p:cNvPr id="317" name="Google Shape;317;g1057927954b_0_7"/>
            <p:cNvSpPr/>
            <p:nvPr/>
          </p:nvSpPr>
          <p:spPr>
            <a:xfrm>
              <a:off x="6077707" y="1644751"/>
              <a:ext cx="1854000" cy="1854000"/>
            </a:xfrm>
            <a:prstGeom prst="ellipse">
              <a:avLst/>
            </a:prstGeom>
            <a:solidFill>
              <a:srgbClr val="802017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1057927954b_0_7"/>
            <p:cNvSpPr txBox="1"/>
            <p:nvPr/>
          </p:nvSpPr>
          <p:spPr>
            <a:xfrm>
              <a:off x="6386100" y="231104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 &amp; Post Holiday Flags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" name="Google Shape;319;g1057927954b_0_7"/>
          <p:cNvGrpSpPr/>
          <p:nvPr/>
        </p:nvGrpSpPr>
        <p:grpSpPr>
          <a:xfrm>
            <a:off x="4191829" y="2542488"/>
            <a:ext cx="1703084" cy="1446862"/>
            <a:chOff x="4455905" y="1644751"/>
            <a:chExt cx="1854000" cy="1854000"/>
          </a:xfrm>
        </p:grpSpPr>
        <p:sp>
          <p:nvSpPr>
            <p:cNvPr id="320" name="Google Shape;320;g1057927954b_0_7"/>
            <p:cNvSpPr/>
            <p:nvPr/>
          </p:nvSpPr>
          <p:spPr>
            <a:xfrm>
              <a:off x="4455905" y="1644751"/>
              <a:ext cx="1854000" cy="1854000"/>
            </a:xfrm>
            <a:prstGeom prst="ellipse">
              <a:avLst/>
            </a:prstGeom>
            <a:solidFill>
              <a:srgbClr val="A72A1E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g1057927954b_0_7"/>
            <p:cNvSpPr txBox="1"/>
            <p:nvPr/>
          </p:nvSpPr>
          <p:spPr>
            <a:xfrm>
              <a:off x="4764305" y="2311027"/>
              <a:ext cx="13980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Day of month (Salary spendings)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2" name="Google Shape;322;g1057927954b_0_7"/>
          <p:cNvGrpSpPr/>
          <p:nvPr/>
        </p:nvGrpSpPr>
        <p:grpSpPr>
          <a:xfrm>
            <a:off x="2702042" y="2542496"/>
            <a:ext cx="1703084" cy="1446862"/>
            <a:chOff x="2834102" y="1644762"/>
            <a:chExt cx="1854000" cy="1854000"/>
          </a:xfrm>
        </p:grpSpPr>
        <p:sp>
          <p:nvSpPr>
            <p:cNvPr id="323" name="Google Shape;323;g1057927954b_0_7"/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solidFill>
              <a:srgbClr val="B02C20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g1057927954b_0_7"/>
            <p:cNvSpPr txBox="1"/>
            <p:nvPr/>
          </p:nvSpPr>
          <p:spPr>
            <a:xfrm>
              <a:off x="3142517" y="2311059"/>
              <a:ext cx="14418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Distance from the weather station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g1057927954b_0_7"/>
          <p:cNvGrpSpPr/>
          <p:nvPr/>
        </p:nvGrpSpPr>
        <p:grpSpPr>
          <a:xfrm>
            <a:off x="1212254" y="2542496"/>
            <a:ext cx="1703084" cy="1446862"/>
            <a:chOff x="1212300" y="1644762"/>
            <a:chExt cx="1854000" cy="1854000"/>
          </a:xfrm>
        </p:grpSpPr>
        <p:sp>
          <p:nvSpPr>
            <p:cNvPr id="326" name="Google Shape;326;g1057927954b_0_7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BE2F22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g1057927954b_0_7"/>
            <p:cNvSpPr txBox="1"/>
            <p:nvPr/>
          </p:nvSpPr>
          <p:spPr>
            <a:xfrm>
              <a:off x="1275350" y="231105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Categorical One hot encodings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" name="Google Shape;328;g1057927954b_0_7"/>
          <p:cNvGrpSpPr/>
          <p:nvPr/>
        </p:nvGrpSpPr>
        <p:grpSpPr>
          <a:xfrm>
            <a:off x="5681617" y="1095677"/>
            <a:ext cx="1703084" cy="1446862"/>
            <a:chOff x="6077707" y="1644751"/>
            <a:chExt cx="1854000" cy="1854000"/>
          </a:xfrm>
        </p:grpSpPr>
        <p:sp>
          <p:nvSpPr>
            <p:cNvPr id="329" name="Google Shape;329;g1057927954b_0_7"/>
            <p:cNvSpPr/>
            <p:nvPr/>
          </p:nvSpPr>
          <p:spPr>
            <a:xfrm>
              <a:off x="6077707" y="1644751"/>
              <a:ext cx="1854000" cy="1854000"/>
            </a:xfrm>
            <a:prstGeom prst="ellipse">
              <a:avLst/>
            </a:prstGeom>
            <a:solidFill>
              <a:srgbClr val="802017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g1057927954b_0_7"/>
            <p:cNvSpPr txBox="1"/>
            <p:nvPr/>
          </p:nvSpPr>
          <p:spPr>
            <a:xfrm>
              <a:off x="6386092" y="2311042"/>
              <a:ext cx="13743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Weather Data Integration ( Temp &amp; Precipitation )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" name="Google Shape;331;g1057927954b_0_7"/>
          <p:cNvGrpSpPr/>
          <p:nvPr/>
        </p:nvGrpSpPr>
        <p:grpSpPr>
          <a:xfrm>
            <a:off x="4191829" y="1095677"/>
            <a:ext cx="1703084" cy="1446862"/>
            <a:chOff x="4455905" y="1644751"/>
            <a:chExt cx="1854000" cy="1854000"/>
          </a:xfrm>
        </p:grpSpPr>
        <p:sp>
          <p:nvSpPr>
            <p:cNvPr id="332" name="Google Shape;332;g1057927954b_0_7"/>
            <p:cNvSpPr/>
            <p:nvPr/>
          </p:nvSpPr>
          <p:spPr>
            <a:xfrm>
              <a:off x="4455905" y="1644751"/>
              <a:ext cx="1854000" cy="1854000"/>
            </a:xfrm>
            <a:prstGeom prst="ellipse">
              <a:avLst/>
            </a:prstGeom>
            <a:solidFill>
              <a:srgbClr val="A72A1E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g1057927954b_0_7"/>
            <p:cNvSpPr txBox="1"/>
            <p:nvPr/>
          </p:nvSpPr>
          <p:spPr>
            <a:xfrm>
              <a:off x="4764300" y="231104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Visitor Stats as attributes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4" name="Google Shape;334;g1057927954b_0_7"/>
          <p:cNvGrpSpPr/>
          <p:nvPr/>
        </p:nvGrpSpPr>
        <p:grpSpPr>
          <a:xfrm>
            <a:off x="2702042" y="1095685"/>
            <a:ext cx="1703084" cy="1446862"/>
            <a:chOff x="2834102" y="1644762"/>
            <a:chExt cx="1854000" cy="1854000"/>
          </a:xfrm>
        </p:grpSpPr>
        <p:sp>
          <p:nvSpPr>
            <p:cNvPr id="335" name="Google Shape;335;g1057927954b_0_7"/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solidFill>
              <a:srgbClr val="B02C20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g1057927954b_0_7"/>
            <p:cNvSpPr txBox="1"/>
            <p:nvPr/>
          </p:nvSpPr>
          <p:spPr>
            <a:xfrm>
              <a:off x="3142517" y="2311042"/>
              <a:ext cx="14418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Date split into month,day of week,year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7" name="Google Shape;337;g1057927954b_0_7"/>
          <p:cNvGrpSpPr/>
          <p:nvPr/>
        </p:nvGrpSpPr>
        <p:grpSpPr>
          <a:xfrm>
            <a:off x="1212254" y="1095685"/>
            <a:ext cx="1703084" cy="1446862"/>
            <a:chOff x="1212300" y="1644762"/>
            <a:chExt cx="1854000" cy="1854000"/>
          </a:xfrm>
        </p:grpSpPr>
        <p:sp>
          <p:nvSpPr>
            <p:cNvPr id="338" name="Google Shape;338;g1057927954b_0_7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BE2F22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g1057927954b_0_7"/>
            <p:cNvSpPr txBox="1"/>
            <p:nvPr/>
          </p:nvSpPr>
          <p:spPr>
            <a:xfrm>
              <a:off x="1275354" y="2311042"/>
              <a:ext cx="15045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Hour Gap between visit time and reservation time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55f9febbb_0_2435"/>
          <p:cNvSpPr txBox="1"/>
          <p:nvPr>
            <p:ph type="title"/>
          </p:nvPr>
        </p:nvSpPr>
        <p:spPr>
          <a:xfrm>
            <a:off x="456375" y="398831"/>
            <a:ext cx="4560600" cy="3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1055f9febbb_0_2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75" y="1106150"/>
            <a:ext cx="6857074" cy="33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055f9febbb_0_2435"/>
          <p:cNvSpPr/>
          <p:nvPr/>
        </p:nvSpPr>
        <p:spPr>
          <a:xfrm rot="10800000">
            <a:off x="7448075" y="1541900"/>
            <a:ext cx="1220700" cy="1510200"/>
          </a:xfrm>
          <a:prstGeom prst="flowChartMagneticTape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055f9febbb_0_2435"/>
          <p:cNvSpPr txBox="1"/>
          <p:nvPr/>
        </p:nvSpPr>
        <p:spPr>
          <a:xfrm>
            <a:off x="7577525" y="1934825"/>
            <a:ext cx="111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 and Post holiday are good markers for prediction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398200" y="622000"/>
            <a:ext cx="3184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00" y="1347975"/>
            <a:ext cx="2736600" cy="2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050" y="422900"/>
            <a:ext cx="4159126" cy="14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675" y="2713400"/>
            <a:ext cx="3617875" cy="8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7825" y="3740900"/>
            <a:ext cx="5341201" cy="6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1157" y="2007700"/>
            <a:ext cx="4654541" cy="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57927954b_0_426"/>
          <p:cNvSpPr txBox="1"/>
          <p:nvPr>
            <p:ph type="title"/>
          </p:nvPr>
        </p:nvSpPr>
        <p:spPr>
          <a:xfrm>
            <a:off x="177825" y="193978"/>
            <a:ext cx="4560600" cy="59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Evaluation Metric - Choice?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1057927954b_0_426"/>
          <p:cNvSpPr/>
          <p:nvPr/>
        </p:nvSpPr>
        <p:spPr>
          <a:xfrm>
            <a:off x="1768486" y="1647852"/>
            <a:ext cx="721800" cy="72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g1057927954b_0_426"/>
          <p:cNvGrpSpPr/>
          <p:nvPr/>
        </p:nvGrpSpPr>
        <p:grpSpPr>
          <a:xfrm>
            <a:off x="255615" y="1073519"/>
            <a:ext cx="1123346" cy="1173148"/>
            <a:chOff x="1151886" y="1957150"/>
            <a:chExt cx="594300" cy="594300"/>
          </a:xfrm>
        </p:grpSpPr>
        <p:sp>
          <p:nvSpPr>
            <p:cNvPr id="357" name="Google Shape;357;g1057927954b_0_426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g1057927954b_0_426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Mean Absolute Error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9" name="Google Shape;359;g1057927954b_0_426"/>
          <p:cNvGrpSpPr/>
          <p:nvPr/>
        </p:nvGrpSpPr>
        <p:grpSpPr>
          <a:xfrm>
            <a:off x="2879910" y="1073519"/>
            <a:ext cx="1123346" cy="1173148"/>
            <a:chOff x="3256823" y="1957150"/>
            <a:chExt cx="594300" cy="594300"/>
          </a:xfrm>
        </p:grpSpPr>
        <p:sp>
          <p:nvSpPr>
            <p:cNvPr id="360" name="Google Shape;360;g1057927954b_0_426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g1057927954b_0_426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 squared Error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2" name="Google Shape;362;g1057927954b_0_426"/>
          <p:cNvGrpSpPr/>
          <p:nvPr/>
        </p:nvGrpSpPr>
        <p:grpSpPr>
          <a:xfrm>
            <a:off x="5390163" y="1073519"/>
            <a:ext cx="1123346" cy="1173148"/>
            <a:chOff x="5338808" y="1957150"/>
            <a:chExt cx="594300" cy="594300"/>
          </a:xfrm>
        </p:grpSpPr>
        <p:sp>
          <p:nvSpPr>
            <p:cNvPr id="363" name="Google Shape;363;g1057927954b_0_426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g1057927954b_0_426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Root Mean Squared Error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5" name="Google Shape;365;g1057927954b_0_426"/>
          <p:cNvGrpSpPr/>
          <p:nvPr/>
        </p:nvGrpSpPr>
        <p:grpSpPr>
          <a:xfrm>
            <a:off x="7855636" y="1073519"/>
            <a:ext cx="1123346" cy="1173148"/>
            <a:chOff x="7420786" y="1957150"/>
            <a:chExt cx="594300" cy="594300"/>
          </a:xfrm>
        </p:grpSpPr>
        <p:sp>
          <p:nvSpPr>
            <p:cNvPr id="366" name="Google Shape;366;g1057927954b_0_426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1057927954b_0_426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Root Mean Square Log Error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8" name="Google Shape;368;g1057927954b_0_426"/>
          <p:cNvSpPr/>
          <p:nvPr/>
        </p:nvSpPr>
        <p:spPr>
          <a:xfrm>
            <a:off x="4407144" y="1647852"/>
            <a:ext cx="721800" cy="72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057927954b_0_426"/>
          <p:cNvSpPr/>
          <p:nvPr/>
        </p:nvSpPr>
        <p:spPr>
          <a:xfrm>
            <a:off x="6859989" y="1647852"/>
            <a:ext cx="721800" cy="72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057927954b_0_426"/>
          <p:cNvSpPr txBox="1"/>
          <p:nvPr/>
        </p:nvSpPr>
        <p:spPr>
          <a:xfrm>
            <a:off x="2720400" y="2546025"/>
            <a:ext cx="409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RMSLE penalizes underpredictions more than overprediction. Useful in cases where underprediction is not acceptable!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Therefore RMSLE will be our choice of evaluation metric!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1" name="Google Shape;371;g1057927954b_0_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899" y="3568675"/>
            <a:ext cx="3518150" cy="67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57927954b_0_1133"/>
          <p:cNvSpPr txBox="1"/>
          <p:nvPr/>
        </p:nvSpPr>
        <p:spPr>
          <a:xfrm>
            <a:off x="218550" y="759075"/>
            <a:ext cx="2261400" cy="699000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AdaBoost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1057927954b_0_1133"/>
          <p:cNvSpPr txBox="1"/>
          <p:nvPr/>
        </p:nvSpPr>
        <p:spPr>
          <a:xfrm>
            <a:off x="218550" y="1630400"/>
            <a:ext cx="22614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n_estimators = 1000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max_depth = 10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learning_rate = 0.01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9" name="Google Shape;379;g1057927954b_0_1133"/>
          <p:cNvSpPr txBox="1"/>
          <p:nvPr/>
        </p:nvSpPr>
        <p:spPr>
          <a:xfrm>
            <a:off x="2733150" y="759075"/>
            <a:ext cx="2261400" cy="699000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g1057927954b_0_1133"/>
          <p:cNvSpPr txBox="1"/>
          <p:nvPr/>
        </p:nvSpPr>
        <p:spPr>
          <a:xfrm>
            <a:off x="2726625" y="1630400"/>
            <a:ext cx="22614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n_estimators = 3500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max_depth = 5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min_samples_split = 200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min_samples_leaf = 50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learning_rate = 0.005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max_features = 9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subsample = 0.7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g1057927954b_0_1133"/>
          <p:cNvSpPr txBox="1"/>
          <p:nvPr/>
        </p:nvSpPr>
        <p:spPr>
          <a:xfrm>
            <a:off x="6009750" y="759075"/>
            <a:ext cx="2432700" cy="699000"/>
          </a:xfrm>
          <a:prstGeom prst="rect">
            <a:avLst/>
          </a:prstGeom>
          <a:noFill/>
          <a:ln cap="flat" cmpd="sng" w="38100">
            <a:solidFill>
              <a:srgbClr val="B02C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Cross Validation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g1057927954b_0_1133"/>
          <p:cNvSpPr txBox="1"/>
          <p:nvPr/>
        </p:nvSpPr>
        <p:spPr>
          <a:xfrm>
            <a:off x="6079425" y="1630400"/>
            <a:ext cx="22614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 Fold = 5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Average the predictions of each model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Gradual cross validation vs Random split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" name="Google Shape;383;g1057927954b_0_1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550" y="3222454"/>
            <a:ext cx="3249776" cy="1531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g1057927954b_0_1133"/>
          <p:cNvCxnSpPr/>
          <p:nvPr/>
        </p:nvCxnSpPr>
        <p:spPr>
          <a:xfrm flipH="1">
            <a:off x="5228625" y="85250"/>
            <a:ext cx="9600" cy="5001300"/>
          </a:xfrm>
          <a:prstGeom prst="straightConnector1">
            <a:avLst/>
          </a:prstGeom>
          <a:noFill/>
          <a:ln cap="flat" cmpd="sng" w="38100">
            <a:solidFill>
              <a:srgbClr val="B02C2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" name="Google Shape;390;g1057927954b_0_116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{99DF8FB0-8CE9-4B54-B1EB-4DCF1DA0C981}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RMSLE on cross vaildation data 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Prophet without holidays and weather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0.51563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Prophet with holidays and weather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0.49831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Adaboost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0.50567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XGboost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0.47448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1" name="Google Shape;391;g1057927954b_0_1167"/>
          <p:cNvSpPr txBox="1"/>
          <p:nvPr>
            <p:ph type="title"/>
          </p:nvPr>
        </p:nvSpPr>
        <p:spPr>
          <a:xfrm>
            <a:off x="2387625" y="422578"/>
            <a:ext cx="4560600" cy="596400"/>
          </a:xfrm>
          <a:prstGeom prst="rect">
            <a:avLst/>
          </a:prstGeom>
          <a:ln cap="flat" cmpd="sng" w="38100">
            <a:solidFill>
              <a:srgbClr val="B02C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"/>
                <a:ea typeface="Roboto"/>
                <a:cs typeface="Roboto"/>
                <a:sym typeface="Roboto"/>
              </a:rPr>
              <a:t>Model Performance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57927954b_0_1190"/>
          <p:cNvSpPr txBox="1"/>
          <p:nvPr/>
        </p:nvSpPr>
        <p:spPr>
          <a:xfrm>
            <a:off x="454675" y="473625"/>
            <a:ext cx="411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Current Work </a:t>
            </a:r>
            <a:endParaRPr b="1"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g1057927954b_0_1190"/>
          <p:cNvSpPr txBox="1"/>
          <p:nvPr/>
        </p:nvSpPr>
        <p:spPr>
          <a:xfrm>
            <a:off x="625175" y="1193525"/>
            <a:ext cx="6895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Hyperparameter tuning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Explore CatBoost and LightBGM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Stacking XGBoost, CatBoost, LightBGM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 more feature engineering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converting reservation information and weather in to categorical data to reduce counter noise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handling outlier visit numbers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grouping the restaurants according to their genre and locality.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selection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"/>
          <p:cNvSpPr txBox="1"/>
          <p:nvPr>
            <p:ph idx="1" type="body"/>
          </p:nvPr>
        </p:nvSpPr>
        <p:spPr>
          <a:xfrm>
            <a:off x="516902" y="1210922"/>
            <a:ext cx="78591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897"/>
              <a:buNone/>
            </a:pPr>
            <a:r>
              <a:rPr lang="en-US" sz="1364" u="sng">
                <a:latin typeface="Roboto"/>
                <a:ea typeface="Roboto"/>
                <a:cs typeface="Roboto"/>
                <a:sym typeface="Roboto"/>
                <a:hlinkClick r:id="rId3"/>
              </a:rPr>
              <a:t>https://www.heraldtimesonline.com/story/news/local/2021/09/29/iu-bloomingtons-dining-halls-struggle-supply-staff-shortages/8417866002/</a:t>
            </a:r>
            <a:endParaRPr sz="136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897"/>
              <a:buNone/>
            </a:pPr>
            <a:r>
              <a:rPr lang="en-US" sz="1364" u="sng">
                <a:latin typeface="Roboto"/>
                <a:ea typeface="Roboto"/>
                <a:cs typeface="Roboto"/>
                <a:sym typeface="Roboto"/>
                <a:hlinkClick r:id="rId4"/>
              </a:rPr>
              <a:t>https://www.idsnews.com/article/2021/10/iu-dining-mismanagement-food-quality-issues-empty-promises</a:t>
            </a:r>
            <a:endParaRPr sz="136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897"/>
              <a:buNone/>
            </a:pPr>
            <a:r>
              <a:rPr lang="en-US" sz="1364" u="sng">
                <a:latin typeface="Roboto"/>
                <a:ea typeface="Roboto"/>
                <a:cs typeface="Roboto"/>
                <a:sym typeface="Roboto"/>
                <a:hlinkClick r:id="rId5"/>
              </a:rPr>
              <a:t>https://www.idsnews.com/article/2021/09/students-experience-long-wait-times-and-food-shortages-with-iu-dining</a:t>
            </a:r>
            <a:endParaRPr sz="136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897"/>
              <a:buNone/>
            </a:pPr>
            <a:r>
              <a:rPr lang="en-US" sz="1364" u="sng">
                <a:latin typeface="Roboto"/>
                <a:ea typeface="Roboto"/>
                <a:cs typeface="Roboto"/>
                <a:sym typeface="Roboto"/>
                <a:hlinkClick r:id="rId6"/>
              </a:rPr>
              <a:t>https://www.idsnews.com/article/2021/09/opinion-all-you-can-eat-dining-halls-hurt-students-more-than-they-help</a:t>
            </a:r>
            <a:endParaRPr sz="136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31897"/>
              <a:buNone/>
            </a:pPr>
            <a:r>
              <a:rPr lang="en-US" sz="1364" u="sng">
                <a:latin typeface="Roboto"/>
                <a:ea typeface="Roboto"/>
                <a:cs typeface="Roboto"/>
                <a:sym typeface="Roboto"/>
                <a:hlinkClick r:id="rId7"/>
              </a:rPr>
              <a:t>https://csanjay.medium.com/recruit-restaurant-visitor-forecasting-a704cd5432c8</a:t>
            </a:r>
            <a:endParaRPr sz="136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31897"/>
              <a:buNone/>
            </a:pPr>
            <a:r>
              <a:rPr lang="en-US" sz="1364" u="sng">
                <a:latin typeface="Roboto"/>
                <a:ea typeface="Roboto"/>
                <a:cs typeface="Roboto"/>
                <a:sym typeface="Roboto"/>
                <a:hlinkClick r:id="rId8"/>
              </a:rPr>
              <a:t>https://robjhyndman.com/files/cv4-1.png</a:t>
            </a:r>
            <a:endParaRPr sz="136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31897"/>
              <a:buNone/>
            </a:pPr>
            <a:r>
              <a:rPr lang="en-US" sz="1364" u="sng">
                <a:latin typeface="Roboto"/>
                <a:ea typeface="Roboto"/>
                <a:cs typeface="Roboto"/>
                <a:sym typeface="Roboto"/>
                <a:hlinkClick r:id="rId9"/>
              </a:rPr>
              <a:t>https://www.kaggle.com/gvyshnya/gbm-cv-submission-lb-score-0-511</a:t>
            </a:r>
            <a:endParaRPr sz="136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31897"/>
              <a:buNone/>
            </a:pPr>
            <a:r>
              <a:t/>
            </a:r>
            <a:endParaRPr sz="136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30981"/>
              <a:buNone/>
            </a:pPr>
            <a:r>
              <a:t/>
            </a:r>
            <a:endParaRPr sz="137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Font typeface="Arial"/>
              <a:buNone/>
            </a:pPr>
            <a:r>
              <a:t/>
            </a:r>
            <a:endParaRPr sz="16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t/>
            </a:r>
            <a:endParaRPr sz="1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t/>
            </a:r>
            <a:endParaRPr sz="16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t/>
            </a:r>
            <a:endParaRPr sz="1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t/>
            </a:r>
            <a:endParaRPr sz="16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04" name="Google Shape;404;p11"/>
          <p:cNvSpPr txBox="1"/>
          <p:nvPr/>
        </p:nvSpPr>
        <p:spPr>
          <a:xfrm>
            <a:off x="593100" y="508175"/>
            <a:ext cx="302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References -</a:t>
            </a:r>
            <a:endParaRPr b="1"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304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57927954b_0_1124"/>
          <p:cNvSpPr txBox="1"/>
          <p:nvPr/>
        </p:nvSpPr>
        <p:spPr>
          <a:xfrm>
            <a:off x="1420850" y="1958250"/>
            <a:ext cx="6346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55f9febbb_0_17"/>
          <p:cNvSpPr/>
          <p:nvPr/>
        </p:nvSpPr>
        <p:spPr>
          <a:xfrm rot="-2009344">
            <a:off x="1998155" y="1960123"/>
            <a:ext cx="1138501" cy="1118198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g1055f9febbb_0_17"/>
          <p:cNvGrpSpPr/>
          <p:nvPr/>
        </p:nvGrpSpPr>
        <p:grpSpPr>
          <a:xfrm>
            <a:off x="302069" y="1382278"/>
            <a:ext cx="2099755" cy="1826366"/>
            <a:chOff x="1978637" y="1202068"/>
            <a:chExt cx="2407147" cy="2190413"/>
          </a:xfrm>
        </p:grpSpPr>
        <p:sp>
          <p:nvSpPr>
            <p:cNvPr id="87" name="Google Shape;87;g1055f9febbb_0_17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rect b="b" l="l" r="r" t="t"/>
              <a:pathLst>
                <a:path extrusionOk="0" h="240" w="246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EDA29B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1055f9febbb_0_17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rect b="b" l="l" r="r" t="t"/>
              <a:pathLst>
                <a:path extrusionOk="0" h="213" w="248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A72A1E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1055f9febbb_0_17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Quality Service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" name="Google Shape;90;g1055f9febbb_0_17"/>
          <p:cNvGrpSpPr/>
          <p:nvPr/>
        </p:nvGrpSpPr>
        <p:grpSpPr>
          <a:xfrm>
            <a:off x="1077086" y="2547813"/>
            <a:ext cx="1838813" cy="2032107"/>
            <a:chOff x="2867112" y="2599927"/>
            <a:chExt cx="2108006" cy="2437164"/>
          </a:xfrm>
        </p:grpSpPr>
        <p:sp>
          <p:nvSpPr>
            <p:cNvPr id="91" name="Google Shape;91;g1055f9febbb_0_17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rect b="b" l="l" r="r" t="t"/>
              <a:pathLst>
                <a:path extrusionOk="0" h="300" w="163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EDA29B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1055f9febbb_0_17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rect b="b" l="l" r="r" t="t"/>
              <a:pathLst>
                <a:path extrusionOk="0" h="273" w="183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B02C2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g1055f9febbb_0_17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Meal Plan Scheduling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" name="Google Shape;94;g1055f9febbb_0_17"/>
          <p:cNvGrpSpPr/>
          <p:nvPr/>
        </p:nvGrpSpPr>
        <p:grpSpPr>
          <a:xfrm>
            <a:off x="2359719" y="2434823"/>
            <a:ext cx="2114897" cy="1748931"/>
            <a:chOff x="4337515" y="2464414"/>
            <a:chExt cx="2424506" cy="2097542"/>
          </a:xfrm>
        </p:grpSpPr>
        <p:sp>
          <p:nvSpPr>
            <p:cNvPr id="95" name="Google Shape;95;g1055f9febbb_0_17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rect b="b" l="l" r="r" t="t"/>
              <a:pathLst>
                <a:path extrusionOk="0" h="99" w="326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EDA29B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1055f9febbb_0_17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rect b="b" l="l" r="r" t="t"/>
              <a:pathLst>
                <a:path extrusionOk="0" h="159" w="292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BE2F22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1055f9febbb_0_17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Inventory Management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g1055f9febbb_0_17"/>
          <p:cNvGrpSpPr/>
          <p:nvPr/>
        </p:nvGrpSpPr>
        <p:grpSpPr>
          <a:xfrm>
            <a:off x="1422503" y="439472"/>
            <a:ext cx="2044762" cy="1976664"/>
            <a:chOff x="3263096" y="71333"/>
            <a:chExt cx="2344104" cy="2370669"/>
          </a:xfrm>
        </p:grpSpPr>
        <p:sp>
          <p:nvSpPr>
            <p:cNvPr id="99" name="Google Shape;99;g1055f9febbb_0_17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rect b="b" l="l" r="r" t="t"/>
              <a:pathLst>
                <a:path extrusionOk="0" h="172" w="299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EDA29B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g1055f9febbb_0_17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rect b="b" l="l" r="r" t="t"/>
              <a:pathLst>
                <a:path extrusionOk="0" h="217" w="258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802017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1055f9febbb_0_17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Staff Management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g1055f9febbb_0_17"/>
          <p:cNvGrpSpPr/>
          <p:nvPr/>
        </p:nvGrpSpPr>
        <p:grpSpPr>
          <a:xfrm>
            <a:off x="2582846" y="1050683"/>
            <a:ext cx="1979023" cy="2037807"/>
            <a:chOff x="4593307" y="804376"/>
            <a:chExt cx="2268741" cy="2444000"/>
          </a:xfrm>
        </p:grpSpPr>
        <p:sp>
          <p:nvSpPr>
            <p:cNvPr id="103" name="Google Shape;103;g1055f9febbb_0_17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rect b="b" l="l" r="r" t="t"/>
              <a:pathLst>
                <a:path extrusionOk="0" h="328" w="107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EDA29B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1055f9febbb_0_17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rect b="b" l="l" r="r" t="t"/>
              <a:pathLst>
                <a:path extrusionOk="0" h="289" w="184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D83829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g1055f9febbb_0_17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Food Wastage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" name="Google Shape;106;g1055f9febbb_0_17"/>
          <p:cNvSpPr txBox="1"/>
          <p:nvPr/>
        </p:nvSpPr>
        <p:spPr>
          <a:xfrm>
            <a:off x="2074800" y="2314925"/>
            <a:ext cx="985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g1055f9febbb_0_17"/>
          <p:cNvSpPr/>
          <p:nvPr/>
        </p:nvSpPr>
        <p:spPr>
          <a:xfrm rot="-5400000">
            <a:off x="-687800" y="2184125"/>
            <a:ext cx="2538600" cy="522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b="1"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1055f9febbb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67" y="1050675"/>
            <a:ext cx="4177434" cy="313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055f9febbb_0_17"/>
          <p:cNvSpPr txBox="1"/>
          <p:nvPr/>
        </p:nvSpPr>
        <p:spPr>
          <a:xfrm>
            <a:off x="4660825" y="315300"/>
            <a:ext cx="3645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endParaRPr sz="16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DEMAND FORECAST </a:t>
            </a:r>
            <a:endParaRPr b="1" sz="27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0B1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1055f9febbb_0_1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74" y="2770214"/>
            <a:ext cx="868500" cy="81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055f9febbb_0_1736"/>
          <p:cNvSpPr/>
          <p:nvPr/>
        </p:nvSpPr>
        <p:spPr>
          <a:xfrm>
            <a:off x="318539" y="406977"/>
            <a:ext cx="2481300" cy="22842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g1055f9febbb_0_1736"/>
          <p:cNvGrpSpPr/>
          <p:nvPr/>
        </p:nvGrpSpPr>
        <p:grpSpPr>
          <a:xfrm>
            <a:off x="791555" y="147489"/>
            <a:ext cx="1534828" cy="1412882"/>
            <a:chOff x="3611776" y="414352"/>
            <a:chExt cx="2166000" cy="2166000"/>
          </a:xfrm>
        </p:grpSpPr>
        <p:sp>
          <p:nvSpPr>
            <p:cNvPr id="118" name="Google Shape;118;g1055f9febbb_0_1736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1055f9febbb_0_1736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Food wasted in the Inventory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g1055f9febbb_0_1736"/>
          <p:cNvGrpSpPr/>
          <p:nvPr/>
        </p:nvGrpSpPr>
        <p:grpSpPr>
          <a:xfrm>
            <a:off x="1541393" y="1203233"/>
            <a:ext cx="1465732" cy="1412882"/>
            <a:chOff x="4562258" y="2032864"/>
            <a:chExt cx="2166000" cy="2166000"/>
          </a:xfrm>
        </p:grpSpPr>
        <p:sp>
          <p:nvSpPr>
            <p:cNvPr id="121" name="Google Shape;121;g1055f9febbb_0_1736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1055f9febbb_0_1736"/>
            <p:cNvSpPr txBox="1"/>
            <p:nvPr/>
          </p:nvSpPr>
          <p:spPr>
            <a:xfrm>
              <a:off x="4779452" y="2951546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Food wasted in left overs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" name="Google Shape;123;g1055f9febbb_0_1736"/>
          <p:cNvGrpSpPr/>
          <p:nvPr/>
        </p:nvGrpSpPr>
        <p:grpSpPr>
          <a:xfrm>
            <a:off x="147509" y="1203244"/>
            <a:ext cx="1534828" cy="1412882"/>
            <a:chOff x="2702876" y="2032864"/>
            <a:chExt cx="2166000" cy="2166000"/>
          </a:xfrm>
        </p:grpSpPr>
        <p:sp>
          <p:nvSpPr>
            <p:cNvPr id="124" name="Google Shape;124;g1055f9febbb_0_1736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1055f9febbb_0_1736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Food wasted due to excess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6" name="Google Shape;126;g1055f9febbb_0_1736"/>
          <p:cNvSpPr/>
          <p:nvPr/>
        </p:nvSpPr>
        <p:spPr>
          <a:xfrm>
            <a:off x="1126808" y="1146864"/>
            <a:ext cx="868500" cy="7995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055f9febbb_0_1736"/>
          <p:cNvSpPr txBox="1"/>
          <p:nvPr/>
        </p:nvSpPr>
        <p:spPr>
          <a:xfrm>
            <a:off x="1267358" y="1395335"/>
            <a:ext cx="583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FOOD</a:t>
            </a:r>
            <a:endParaRPr b="1" sz="1200"/>
          </a:p>
        </p:txBody>
      </p:sp>
      <p:grpSp>
        <p:nvGrpSpPr>
          <p:cNvPr id="128" name="Google Shape;128;g1055f9febbb_0_1736"/>
          <p:cNvGrpSpPr/>
          <p:nvPr/>
        </p:nvGrpSpPr>
        <p:grpSpPr>
          <a:xfrm>
            <a:off x="2688762" y="429333"/>
            <a:ext cx="2418080" cy="2539042"/>
            <a:chOff x="555246" y="-713844"/>
            <a:chExt cx="3221100" cy="3220500"/>
          </a:xfrm>
        </p:grpSpPr>
        <p:sp>
          <p:nvSpPr>
            <p:cNvPr id="129" name="Google Shape;129;g1055f9febbb_0_1736"/>
            <p:cNvSpPr/>
            <p:nvPr/>
          </p:nvSpPr>
          <p:spPr>
            <a:xfrm>
              <a:off x="555246" y="-713844"/>
              <a:ext cx="3221100" cy="32205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1055f9febbb_0_1736"/>
            <p:cNvSpPr txBox="1"/>
            <p:nvPr/>
          </p:nvSpPr>
          <p:spPr>
            <a:xfrm>
              <a:off x="1333136" y="25627"/>
              <a:ext cx="15780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Quality Service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" name="Google Shape;131;g1055f9febbb_0_1736"/>
          <p:cNvGrpSpPr/>
          <p:nvPr/>
        </p:nvGrpSpPr>
        <p:grpSpPr>
          <a:xfrm>
            <a:off x="2764939" y="2177205"/>
            <a:ext cx="1648312" cy="1731090"/>
            <a:chOff x="3474050" y="1986200"/>
            <a:chExt cx="2195700" cy="2195700"/>
          </a:xfrm>
        </p:grpSpPr>
        <p:sp>
          <p:nvSpPr>
            <p:cNvPr id="132" name="Google Shape;132;g1055f9febbb_0_1736"/>
            <p:cNvSpPr/>
            <p:nvPr/>
          </p:nvSpPr>
          <p:spPr>
            <a:xfrm>
              <a:off x="3474050" y="1986200"/>
              <a:ext cx="2195700" cy="21957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g1055f9febbb_0_1736"/>
            <p:cNvSpPr txBox="1"/>
            <p:nvPr/>
          </p:nvSpPr>
          <p:spPr>
            <a:xfrm>
              <a:off x="3833274" y="2817050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Utilization of WorkForce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4" name="Google Shape;134;g1055f9febbb_0_1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525" y="3064600"/>
            <a:ext cx="1660769" cy="17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055f9febbb_0_17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2809" y="3714342"/>
            <a:ext cx="1041192" cy="134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055f9febbb_0_17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549" y="3600156"/>
            <a:ext cx="1420167" cy="145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055f9febbb_0_17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9325" y="56175"/>
            <a:ext cx="1090700" cy="10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055f9febbb_0_1736"/>
          <p:cNvSpPr/>
          <p:nvPr/>
        </p:nvSpPr>
        <p:spPr>
          <a:xfrm rot="5404571">
            <a:off x="8396626" y="2092275"/>
            <a:ext cx="225600" cy="387000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g1055f9febbb_0_1736"/>
          <p:cNvGrpSpPr/>
          <p:nvPr/>
        </p:nvGrpSpPr>
        <p:grpSpPr>
          <a:xfrm>
            <a:off x="4867815" y="1230387"/>
            <a:ext cx="1854000" cy="1854000"/>
            <a:chOff x="4393415" y="1074662"/>
            <a:chExt cx="1854000" cy="1854000"/>
          </a:xfrm>
        </p:grpSpPr>
        <p:sp>
          <p:nvSpPr>
            <p:cNvPr id="140" name="Google Shape;140;g1055f9febbb_0_1736"/>
            <p:cNvSpPr/>
            <p:nvPr/>
          </p:nvSpPr>
          <p:spPr>
            <a:xfrm>
              <a:off x="4393415" y="1074662"/>
              <a:ext cx="1854000" cy="1854000"/>
            </a:xfrm>
            <a:prstGeom prst="ellipse">
              <a:avLst/>
            </a:prstGeom>
            <a:solidFill>
              <a:srgbClr val="C56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g1055f9febbb_0_1736"/>
            <p:cNvSpPr txBox="1"/>
            <p:nvPr/>
          </p:nvSpPr>
          <p:spPr>
            <a:xfrm rot="959">
              <a:off x="4782888" y="1676901"/>
              <a:ext cx="10752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Menu Engineering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g1055f9febbb_0_1736"/>
          <p:cNvGrpSpPr/>
          <p:nvPr/>
        </p:nvGrpSpPr>
        <p:grpSpPr>
          <a:xfrm>
            <a:off x="4189400" y="2251187"/>
            <a:ext cx="1854000" cy="1854000"/>
            <a:chOff x="2986712" y="1676962"/>
            <a:chExt cx="1854000" cy="1854000"/>
          </a:xfrm>
        </p:grpSpPr>
        <p:sp>
          <p:nvSpPr>
            <p:cNvPr id="143" name="Google Shape;143;g1055f9febbb_0_1736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g1055f9febbb_0_1736"/>
            <p:cNvSpPr txBox="1"/>
            <p:nvPr/>
          </p:nvSpPr>
          <p:spPr>
            <a:xfrm>
              <a:off x="3346438" y="2343240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Counter dependencies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" name="Google Shape;145;g1055f9febbb_0_1736"/>
          <p:cNvSpPr/>
          <p:nvPr/>
        </p:nvSpPr>
        <p:spPr>
          <a:xfrm>
            <a:off x="1995300" y="2427750"/>
            <a:ext cx="938100" cy="540900"/>
          </a:xfrm>
          <a:prstGeom prst="ellipse">
            <a:avLst/>
          </a:prstGeom>
          <a:solidFill>
            <a:srgbClr val="964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Plate portioning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1055f9febbb_0_1736"/>
          <p:cNvSpPr/>
          <p:nvPr/>
        </p:nvSpPr>
        <p:spPr>
          <a:xfrm>
            <a:off x="4445875" y="294975"/>
            <a:ext cx="1269300" cy="9579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 schedule dependency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1055f9febbb_0_1736"/>
          <p:cNvSpPr/>
          <p:nvPr/>
        </p:nvSpPr>
        <p:spPr>
          <a:xfrm>
            <a:off x="3377425" y="3507700"/>
            <a:ext cx="1490400" cy="10422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Holiday effect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62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55f9febbb_0_1198"/>
          <p:cNvSpPr txBox="1"/>
          <p:nvPr>
            <p:ph type="title"/>
          </p:nvPr>
        </p:nvSpPr>
        <p:spPr>
          <a:xfrm>
            <a:off x="622300" y="410600"/>
            <a:ext cx="5524800" cy="53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Hotel Sales Forecasting Data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1055f9febbb_0_1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99" y="941000"/>
            <a:ext cx="5956330" cy="36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055f9febbb_0_1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400" y="3251950"/>
            <a:ext cx="2723025" cy="18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55f9febbb_0_1784"/>
          <p:cNvSpPr txBox="1"/>
          <p:nvPr>
            <p:ph type="title"/>
          </p:nvPr>
        </p:nvSpPr>
        <p:spPr>
          <a:xfrm>
            <a:off x="494350" y="368090"/>
            <a:ext cx="4560600" cy="29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WorkFlow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g1055f9febbb_0_1784"/>
          <p:cNvGrpSpPr/>
          <p:nvPr/>
        </p:nvGrpSpPr>
        <p:grpSpPr>
          <a:xfrm>
            <a:off x="374030" y="2076753"/>
            <a:ext cx="7434361" cy="520849"/>
            <a:chOff x="1593000" y="2322568"/>
            <a:chExt cx="5957975" cy="643500"/>
          </a:xfrm>
        </p:grpSpPr>
        <p:sp>
          <p:nvSpPr>
            <p:cNvPr id="163" name="Google Shape;163;g1055f9febbb_0_178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1055f9febbb_0_178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1055f9febbb_0_178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1055f9febbb_0_178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Feature Engineering &amp; Feature addition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g1055f9febbb_0_178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g1055f9febbb_0_178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g1055f9febbb_0_178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Weather data integration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Time gap between reservation and actual visit times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Day-of-week, Day-of-month, pre &amp; post holiday attributes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Google Shape;170;g1055f9febbb_0_1784"/>
          <p:cNvGrpSpPr/>
          <p:nvPr/>
        </p:nvGrpSpPr>
        <p:grpSpPr>
          <a:xfrm>
            <a:off x="374030" y="1546519"/>
            <a:ext cx="7434361" cy="520849"/>
            <a:chOff x="1593000" y="2322568"/>
            <a:chExt cx="5957975" cy="643500"/>
          </a:xfrm>
        </p:grpSpPr>
        <p:sp>
          <p:nvSpPr>
            <p:cNvPr id="171" name="Google Shape;171;g1055f9febbb_0_178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1055f9febbb_0_178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1055f9febbb_0_178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g1055f9febbb_0_178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Exploratory Data Analysis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g1055f9febbb_0_178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g1055f9febbb_0_178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7" name="Google Shape;177;g1055f9febbb_0_178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 (Weekly, Daily, Yearly Trends)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Visualize holiday effect 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Reservations vs Actual Visitors 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" name="Google Shape;178;g1055f9febbb_0_1784"/>
          <p:cNvGrpSpPr/>
          <p:nvPr/>
        </p:nvGrpSpPr>
        <p:grpSpPr>
          <a:xfrm>
            <a:off x="374030" y="1016277"/>
            <a:ext cx="7434361" cy="520849"/>
            <a:chOff x="1593000" y="2322568"/>
            <a:chExt cx="5957975" cy="643500"/>
          </a:xfrm>
        </p:grpSpPr>
        <p:sp>
          <p:nvSpPr>
            <p:cNvPr id="179" name="Google Shape;179;g1055f9febbb_0_178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1055f9febbb_0_178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g1055f9febbb_0_178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g1055f9febbb_0_178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 Preprocessing - Merging &amp; Cleaning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g1055f9febbb_0_178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g1055f9febbb_0_178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g1055f9febbb_0_178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Merging multiple datasets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Null values - (Prophet robust to missing dates)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Outliers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g1055f9febbb_0_1784"/>
          <p:cNvGrpSpPr/>
          <p:nvPr/>
        </p:nvGrpSpPr>
        <p:grpSpPr>
          <a:xfrm>
            <a:off x="374030" y="3676953"/>
            <a:ext cx="7434361" cy="520849"/>
            <a:chOff x="1593000" y="2322568"/>
            <a:chExt cx="5957975" cy="643500"/>
          </a:xfrm>
        </p:grpSpPr>
        <p:sp>
          <p:nvSpPr>
            <p:cNvPr id="187" name="Google Shape;187;g1055f9febbb_0_178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g1055f9febbb_0_178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g1055f9febbb_0_178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g1055f9febbb_0_178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Insights &amp; Summarize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g1055f9febbb_0_178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1055f9febbb_0_178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g1055f9febbb_0_178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Model Evaluation - Why &amp; Which works best?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Take Away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Future Scope 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194;g1055f9febbb_0_1784"/>
          <p:cNvGrpSpPr/>
          <p:nvPr/>
        </p:nvGrpSpPr>
        <p:grpSpPr>
          <a:xfrm>
            <a:off x="374030" y="3146719"/>
            <a:ext cx="7434361" cy="520849"/>
            <a:chOff x="1593000" y="2322568"/>
            <a:chExt cx="5957975" cy="643500"/>
          </a:xfrm>
        </p:grpSpPr>
        <p:sp>
          <p:nvSpPr>
            <p:cNvPr id="195" name="Google Shape;195;g1055f9febbb_0_178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g1055f9febbb_0_178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1055f9febbb_0_178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1055f9febbb_0_178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Evaluation Metric Selection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g1055f9febbb_0_178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g1055f9febbb_0_178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g1055f9febbb_0_178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RMSE vs RMSLE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2" name="Google Shape;202;g1055f9febbb_0_1784"/>
          <p:cNvGrpSpPr/>
          <p:nvPr/>
        </p:nvGrpSpPr>
        <p:grpSpPr>
          <a:xfrm>
            <a:off x="374030" y="2616477"/>
            <a:ext cx="7434361" cy="520849"/>
            <a:chOff x="1593000" y="2322568"/>
            <a:chExt cx="5957975" cy="643500"/>
          </a:xfrm>
        </p:grpSpPr>
        <p:sp>
          <p:nvSpPr>
            <p:cNvPr id="203" name="Google Shape;203;g1055f9febbb_0_178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1055f9febbb_0_178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1055f9febbb_0_178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1055f9febbb_0_178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Modeling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g1055f9febbb_0_178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1055f9febbb_0_178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g1055f9febbb_0_178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Time Series Approach - Existing models + Prophet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62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750"/>
                <a:buFont typeface="Roboto"/>
                <a:buChar char="●"/>
              </a:pP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Regression Approach - </a:t>
              </a: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Adaboost, </a:t>
              </a:r>
              <a:r>
                <a:rPr lang="en-US" sz="7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XGBoost</a:t>
              </a:r>
              <a:endParaRPr sz="7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304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55f9febbb_0_2657"/>
          <p:cNvSpPr txBox="1"/>
          <p:nvPr/>
        </p:nvSpPr>
        <p:spPr>
          <a:xfrm>
            <a:off x="1859925" y="1958250"/>
            <a:ext cx="1569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b="1" sz="4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055f9febbb_0_2657"/>
          <p:cNvSpPr txBox="1"/>
          <p:nvPr/>
        </p:nvSpPr>
        <p:spPr>
          <a:xfrm>
            <a:off x="4366350" y="798050"/>
            <a:ext cx="2958000" cy="477000"/>
          </a:xfrm>
          <a:prstGeom prst="rect">
            <a:avLst/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Hotel Base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g1055f9febbb_0_2657"/>
          <p:cNvSpPr txBox="1"/>
          <p:nvPr/>
        </p:nvSpPr>
        <p:spPr>
          <a:xfrm>
            <a:off x="4366350" y="1839279"/>
            <a:ext cx="2958000" cy="477000"/>
          </a:xfrm>
          <a:prstGeom prst="rect">
            <a:avLst/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Reservation Systems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g1055f9febbb_0_2657"/>
          <p:cNvSpPr txBox="1"/>
          <p:nvPr/>
        </p:nvSpPr>
        <p:spPr>
          <a:xfrm>
            <a:off x="4366350" y="2883883"/>
            <a:ext cx="2958000" cy="477000"/>
          </a:xfrm>
          <a:prstGeom prst="rect">
            <a:avLst/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Customer Behavior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g1055f9febbb_0_2657"/>
          <p:cNvSpPr txBox="1"/>
          <p:nvPr/>
        </p:nvSpPr>
        <p:spPr>
          <a:xfrm>
            <a:off x="4366350" y="3874483"/>
            <a:ext cx="2958000" cy="477000"/>
          </a:xfrm>
          <a:prstGeom prst="rect">
            <a:avLst/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Hotel Cuisines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5f9febbb_0_2522"/>
          <p:cNvSpPr txBox="1"/>
          <p:nvPr>
            <p:ph type="title"/>
          </p:nvPr>
        </p:nvSpPr>
        <p:spPr>
          <a:xfrm>
            <a:off x="177825" y="193975"/>
            <a:ext cx="5155200" cy="59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EDA - Hotel &amp; Reservation Systems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1055f9febbb_0_2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26" y="2704415"/>
            <a:ext cx="3780475" cy="203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055f9febbb_0_2522"/>
          <p:cNvSpPr/>
          <p:nvPr/>
        </p:nvSpPr>
        <p:spPr>
          <a:xfrm>
            <a:off x="1601663" y="3026225"/>
            <a:ext cx="2478600" cy="147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number of unregistered visitors is far more than the number of registered visitors.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Hpg - Last few hours before the visit don’t see more volume than the 24 or 48 hours before. This is in stark contrast to the </a:t>
            </a:r>
            <a:r>
              <a:rPr i="1"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air</a:t>
            </a: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data.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1055f9febbb_0_25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50" y="733900"/>
            <a:ext cx="3780475" cy="20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055f9febbb_0_2522"/>
          <p:cNvSpPr/>
          <p:nvPr/>
        </p:nvSpPr>
        <p:spPr>
          <a:xfrm>
            <a:off x="4473725" y="984950"/>
            <a:ext cx="1631400" cy="15249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Almost 90% of them have less than 40 visitors a day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Most of the hotels have a capacity around 20 (Small Hotels)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g1055f9febbb_0_25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488" y="927712"/>
            <a:ext cx="1971712" cy="158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55f9febbb_0_2507"/>
          <p:cNvSpPr txBox="1"/>
          <p:nvPr>
            <p:ph type="title"/>
          </p:nvPr>
        </p:nvSpPr>
        <p:spPr>
          <a:xfrm>
            <a:off x="177825" y="193978"/>
            <a:ext cx="4560600" cy="59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EDA - Behavior &amp; Trend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1055f9febbb_0_2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450" y="1124425"/>
            <a:ext cx="2461049" cy="15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055f9febbb_0_2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617" y="1320249"/>
            <a:ext cx="2136408" cy="13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055f9febbb_0_2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126" y="2911200"/>
            <a:ext cx="3576648" cy="17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055f9febbb_0_2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425" y="2835000"/>
            <a:ext cx="2757951" cy="179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055f9febbb_0_2507"/>
          <p:cNvSpPr/>
          <p:nvPr/>
        </p:nvSpPr>
        <p:spPr>
          <a:xfrm>
            <a:off x="5556875" y="588275"/>
            <a:ext cx="1210200" cy="596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Holidays had higher visitors. This isn’t significant though!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g1055f9febbb_0_2507"/>
          <p:cNvSpPr/>
          <p:nvPr/>
        </p:nvSpPr>
        <p:spPr>
          <a:xfrm>
            <a:off x="1766550" y="751250"/>
            <a:ext cx="1548600" cy="596400"/>
          </a:xfrm>
          <a:prstGeom prst="chevron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Saturdays are busier than sundays!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g1055f9febbb_0_2507"/>
          <p:cNvSpPr/>
          <p:nvPr/>
        </p:nvSpPr>
        <p:spPr>
          <a:xfrm>
            <a:off x="322825" y="1930400"/>
            <a:ext cx="969600" cy="843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December is a festive month which explains the peak.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g1055f9febbb_0_2507"/>
          <p:cNvSpPr/>
          <p:nvPr/>
        </p:nvSpPr>
        <p:spPr>
          <a:xfrm>
            <a:off x="7325025" y="1184013"/>
            <a:ext cx="1548600" cy="1480500"/>
          </a:xfrm>
          <a:prstGeom prst="verticalScroll">
            <a:avLst>
              <a:gd fmla="val 12500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is a clear weekend effect and not so significant holiday effect. Spikes on holidays that fall on weekends, can be fairly attributed to being a weekend.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g1055f9febbb_0_2507"/>
          <p:cNvSpPr/>
          <p:nvPr/>
        </p:nvSpPr>
        <p:spPr>
          <a:xfrm>
            <a:off x="6773600" y="1749538"/>
            <a:ext cx="434400" cy="530100"/>
          </a:xfrm>
          <a:prstGeom prst="chevron">
            <a:avLst>
              <a:gd fmla="val 47186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055f9febbb_0_2507"/>
          <p:cNvSpPr/>
          <p:nvPr/>
        </p:nvSpPr>
        <p:spPr>
          <a:xfrm>
            <a:off x="6392600" y="131975"/>
            <a:ext cx="704700" cy="303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latin typeface="Roboto"/>
                <a:ea typeface="Roboto"/>
                <a:cs typeface="Roboto"/>
                <a:sym typeface="Roboto"/>
              </a:rPr>
              <a:t>Japanese culture!</a:t>
            </a:r>
            <a:endParaRPr sz="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-PPT-TEMPLATE16x9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2018-10-05T15:02:46Z</dcterms:created>
  <dc:creator>Minton, Sherry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0x0101005D988B502F3C6A47AE026D95C136CFAC</vt:lpwstr>
  </property>
</Properties>
</file>